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66" r:id="rId4"/>
    <p:sldId id="268" r:id="rId5"/>
    <p:sldId id="263" r:id="rId6"/>
    <p:sldId id="283" r:id="rId7"/>
    <p:sldId id="261" r:id="rId8"/>
    <p:sldId id="284" r:id="rId9"/>
    <p:sldId id="285" r:id="rId10"/>
    <p:sldId id="286" r:id="rId11"/>
    <p:sldId id="260" r:id="rId12"/>
    <p:sldId id="287" r:id="rId13"/>
    <p:sldId id="276" r:id="rId14"/>
    <p:sldId id="288" r:id="rId15"/>
    <p:sldId id="277" r:id="rId16"/>
    <p:sldId id="289" r:id="rId17"/>
    <p:sldId id="278" r:id="rId18"/>
    <p:sldId id="279" r:id="rId19"/>
    <p:sldId id="280" r:id="rId20"/>
    <p:sldId id="290" r:id="rId21"/>
    <p:sldId id="281" r:id="rId22"/>
    <p:sldId id="291" r:id="rId23"/>
    <p:sldId id="282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6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9C57D-3094-41C4-ADF2-EE7DACC4597C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81D7C-6F64-42FF-99BA-7E3DA60B17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01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9C57D-3094-41C4-ADF2-EE7DACC4597C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81D7C-6F64-42FF-99BA-7E3DA60B17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781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9C57D-3094-41C4-ADF2-EE7DACC4597C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81D7C-6F64-42FF-99BA-7E3DA60B17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613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9C57D-3094-41C4-ADF2-EE7DACC4597C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81D7C-6F64-42FF-99BA-7E3DA60B17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4949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9C57D-3094-41C4-ADF2-EE7DACC4597C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81D7C-6F64-42FF-99BA-7E3DA60B17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725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9C57D-3094-41C4-ADF2-EE7DACC4597C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81D7C-6F64-42FF-99BA-7E3DA60B17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905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9C57D-3094-41C4-ADF2-EE7DACC4597C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81D7C-6F64-42FF-99BA-7E3DA60B17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850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9C57D-3094-41C4-ADF2-EE7DACC4597C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81D7C-6F64-42FF-99BA-7E3DA60B17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6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9C57D-3094-41C4-ADF2-EE7DACC4597C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81D7C-6F64-42FF-99BA-7E3DA60B17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848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9C57D-3094-41C4-ADF2-EE7DACC4597C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81D7C-6F64-42FF-99BA-7E3DA60B17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463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9C57D-3094-41C4-ADF2-EE7DACC4597C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81D7C-6F64-42FF-99BA-7E3DA60B17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3637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B9C57D-3094-41C4-ADF2-EE7DACC4597C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81D7C-6F64-42FF-99BA-7E3DA60B17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604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learningapps.org/1165073" TargetMode="Externa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kpolyakov.spb.ru/school/ogetest/b10.htm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436854"/>
          </a:xfrm>
        </p:spPr>
        <p:txBody>
          <a:bodyPr/>
          <a:lstStyle/>
          <a:p>
            <a:pPr algn="ctr"/>
            <a:r>
              <a:rPr lang="ru-RU" i="1" dirty="0"/>
              <a:t>Тема: Обобщение </a:t>
            </a:r>
            <a:br>
              <a:rPr lang="ru-RU" i="1" dirty="0"/>
            </a:br>
            <a:r>
              <a:rPr lang="ru-RU" i="1" dirty="0"/>
              <a:t>и систематизации знаний по теме алгоритмы и программирование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993105"/>
            <a:ext cx="10515600" cy="118385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7225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0390" y="661737"/>
            <a:ext cx="9144000" cy="1187868"/>
          </a:xfrm>
        </p:spPr>
        <p:txBody>
          <a:bodyPr/>
          <a:lstStyle/>
          <a:p>
            <a:r>
              <a:rPr lang="ru-RU" i="1" dirty="0"/>
              <a:t>Алгоритм</a:t>
            </a:r>
            <a:r>
              <a:rPr lang="ru-RU" dirty="0"/>
              <a:t>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606722"/>
            <a:ext cx="9144000" cy="3469225"/>
          </a:xfrm>
        </p:spPr>
        <p:txBody>
          <a:bodyPr/>
          <a:lstStyle/>
          <a:p>
            <a:r>
              <a:rPr lang="ru-RU" sz="3200" i="1" dirty="0"/>
              <a:t>Алгоритм – это описание последовательности действий, предназначенное для конкретного исполнителя, приводящее от исходных данных к требуемому результату.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9463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1020116" cy="1000710"/>
          </a:xfrm>
        </p:spPr>
        <p:txBody>
          <a:bodyPr/>
          <a:lstStyle/>
          <a:p>
            <a:r>
              <a:rPr lang="ru-RU" i="1" dirty="0"/>
              <a:t>Основные алгоритмические структуры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192901"/>
            <a:ext cx="5157787" cy="5085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411188"/>
            <a:ext cx="6736424" cy="3684588"/>
          </a:xfrm>
        </p:spPr>
        <p:txBody>
          <a:bodyPr>
            <a:normAutofit lnSpcReduction="10000"/>
          </a:bodyPr>
          <a:lstStyle/>
          <a:p>
            <a:r>
              <a:rPr lang="ru-RU" i="1" dirty="0"/>
              <a:t>Линейная</a:t>
            </a:r>
          </a:p>
          <a:p>
            <a:r>
              <a:rPr lang="ru-RU" i="1" dirty="0"/>
              <a:t>Ветвление (полная форма )</a:t>
            </a:r>
          </a:p>
          <a:p>
            <a:r>
              <a:rPr lang="ru-RU" i="1" dirty="0"/>
              <a:t>Ветвление (сокращенная форма)</a:t>
            </a:r>
          </a:p>
          <a:p>
            <a:r>
              <a:rPr lang="ru-RU" i="1" dirty="0"/>
              <a:t>Ветвление, содержащее составное условие</a:t>
            </a:r>
          </a:p>
          <a:p>
            <a:r>
              <a:rPr lang="ru-RU" i="1" dirty="0"/>
              <a:t>Повторение (цикл с предусловием)</a:t>
            </a:r>
          </a:p>
          <a:p>
            <a:r>
              <a:rPr lang="ru-RU" i="1" dirty="0"/>
              <a:t>Повторение (цикл с постусловием)</a:t>
            </a:r>
          </a:p>
          <a:p>
            <a:r>
              <a:rPr lang="ru-RU" i="1" dirty="0"/>
              <a:t>Цикл с заданным числом повторений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8674768" y="1843589"/>
            <a:ext cx="2606008" cy="50858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7994466" y="1528549"/>
            <a:ext cx="3360922" cy="457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870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dirty="0"/>
              <a:t>Алгоритм может быть записан в виде блок схемы.</a:t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65163" y="4501636"/>
            <a:ext cx="5157787" cy="8239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Объект 6">
            <a:hlinkClick r:id="rId2"/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204948" y="1533369"/>
            <a:ext cx="7042082" cy="4439969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955368" y="2505075"/>
            <a:ext cx="1400019" cy="368458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9955368" y="1681163"/>
            <a:ext cx="1400020" cy="82391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4876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85799"/>
            <a:ext cx="10515600" cy="1695450"/>
          </a:xfrm>
        </p:spPr>
        <p:txBody>
          <a:bodyPr>
            <a:normAutofit fontScale="90000"/>
          </a:bodyPr>
          <a:lstStyle/>
          <a:p>
            <a:r>
              <a:rPr lang="ru-RU" sz="4000" i="1" dirty="0"/>
              <a:t>Алгоритм, написанный на языке понятном компьютеру, на языке программирования  – это компьютерная программа.</a:t>
            </a:r>
            <a:br>
              <a:rPr lang="ru-RU" i="1" dirty="0"/>
            </a:b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19700" y="2381249"/>
            <a:ext cx="6134100" cy="3795713"/>
          </a:xfrm>
        </p:spPr>
        <p:txBody>
          <a:bodyPr/>
          <a:lstStyle/>
          <a:p>
            <a:pPr marL="0" indent="0">
              <a:buNone/>
            </a:pPr>
            <a:r>
              <a:rPr lang="ru-RU" i="1" dirty="0"/>
              <a:t>В школьной программе изучают язык программирования Паскаль, который был разработан в 1970 году швейцарским программистом Николаусом Виртом. Назван в честь создателя первой в мире счетной  механической машины французского математика и ученого </a:t>
            </a:r>
            <a:r>
              <a:rPr lang="ru-RU" i="1" dirty="0" err="1"/>
              <a:t>Блеза</a:t>
            </a:r>
            <a:r>
              <a:rPr lang="ru-RU" i="1" dirty="0"/>
              <a:t> Паскаля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835" y="2209800"/>
            <a:ext cx="3329580" cy="4072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28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i="1" dirty="0"/>
              <a:t>     </a:t>
            </a:r>
            <a:r>
              <a:rPr lang="ru-RU" sz="3200" i="1" dirty="0"/>
              <a:t>Основой языка программирования является </a:t>
            </a:r>
            <a:r>
              <a:rPr lang="ru-RU" sz="3200" b="1" i="1" dirty="0"/>
              <a:t>алфавит -</a:t>
            </a:r>
            <a:r>
              <a:rPr lang="ru-RU" sz="3200" i="1" dirty="0"/>
              <a:t> </a:t>
            </a:r>
            <a:r>
              <a:rPr lang="ru-RU" sz="3200" b="1" i="1" dirty="0"/>
              <a:t>набор допустимых символов</a:t>
            </a:r>
            <a:r>
              <a:rPr lang="ru-RU" sz="3200" i="1" dirty="0"/>
              <a:t>, которые можно использовать для записи программы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542084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Общий вид программы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759388" y="1681163"/>
            <a:ext cx="4596000" cy="823912"/>
          </a:xfrm>
        </p:spPr>
        <p:txBody>
          <a:bodyPr/>
          <a:lstStyle/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В программе, записанной на языке Паскаль можно выделить: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956612" y="3006725"/>
            <a:ext cx="4398776" cy="3182937"/>
          </a:xfrm>
        </p:spPr>
        <p:txBody>
          <a:bodyPr/>
          <a:lstStyle/>
          <a:p>
            <a:r>
              <a:rPr lang="ru-RU" dirty="0"/>
              <a:t>Заголовок программы</a:t>
            </a:r>
          </a:p>
          <a:p>
            <a:r>
              <a:rPr lang="ru-RU" dirty="0"/>
              <a:t>Описание используемых данных</a:t>
            </a:r>
          </a:p>
          <a:p>
            <a:r>
              <a:rPr lang="ru-RU" dirty="0"/>
              <a:t>Программный блог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22729" y="2505075"/>
            <a:ext cx="5775746" cy="3949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261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17430" y="528034"/>
            <a:ext cx="9040969" cy="1146824"/>
          </a:xfrm>
        </p:spPr>
        <p:txBody>
          <a:bodyPr>
            <a:normAutofit/>
          </a:bodyPr>
          <a:lstStyle/>
          <a:p>
            <a:r>
              <a:rPr lang="ru-RU" i="1" dirty="0"/>
              <a:t>Задание 1.</a:t>
            </a:r>
          </a:p>
          <a:p>
            <a:r>
              <a:rPr lang="ru-RU" i="1" dirty="0"/>
              <a:t>Выберите правильные (допустимые) имена программ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92024" y="2679195"/>
            <a:ext cx="8115424" cy="1496845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61956" y="1918447"/>
            <a:ext cx="2927981" cy="1201271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Общий вид программы</a:t>
            </a:r>
          </a:p>
          <a:p>
            <a:endParaRPr lang="ru-RU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261956" y="2832846"/>
            <a:ext cx="2927981" cy="3079191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508575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17430" y="528034"/>
            <a:ext cx="9040969" cy="1146824"/>
          </a:xfrm>
        </p:spPr>
        <p:txBody>
          <a:bodyPr>
            <a:normAutofit/>
          </a:bodyPr>
          <a:lstStyle/>
          <a:p>
            <a:r>
              <a:rPr lang="ru-RU" i="1" dirty="0"/>
              <a:t>Задание 1.</a:t>
            </a:r>
          </a:p>
          <a:p>
            <a:r>
              <a:rPr lang="ru-RU" i="1" dirty="0"/>
              <a:t>Выберите правильные (допустимые) имена программ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61956" y="1918447"/>
            <a:ext cx="2927981" cy="1201271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Общий вид программы</a:t>
            </a:r>
          </a:p>
          <a:p>
            <a:endParaRPr lang="ru-RU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261956" y="2832846"/>
            <a:ext cx="2927981" cy="3079191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6" name="Объект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3659" y="2519082"/>
            <a:ext cx="7831869" cy="169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655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17430" y="528034"/>
            <a:ext cx="9040969" cy="1146824"/>
          </a:xfrm>
        </p:spPr>
        <p:txBody>
          <a:bodyPr>
            <a:normAutofit/>
          </a:bodyPr>
          <a:lstStyle/>
          <a:p>
            <a:r>
              <a:rPr lang="ru-RU" i="1" dirty="0"/>
              <a:t>Задание 2. Правильно расставить тип данных переменных в разделе описания переменных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61956" y="1918447"/>
            <a:ext cx="2927981" cy="1201271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Общий вид программы</a:t>
            </a:r>
          </a:p>
          <a:p>
            <a:endParaRPr lang="ru-RU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261956" y="2832846"/>
            <a:ext cx="2927981" cy="3079191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7" name="Объект 3"/>
          <p:cNvSpPr>
            <a:spLocks noGrp="1"/>
          </p:cNvSpPr>
          <p:nvPr>
            <p:ph sz="half" idx="2"/>
          </p:nvPr>
        </p:nvSpPr>
        <p:spPr>
          <a:xfrm>
            <a:off x="3668807" y="1918447"/>
            <a:ext cx="2803711" cy="430730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Var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  </a:t>
            </a:r>
            <a:r>
              <a:rPr lang="en-US" dirty="0">
                <a:solidFill>
                  <a:srgbClr val="FF0000"/>
                </a:solidFill>
              </a:rPr>
              <a:t>A:integer;</a:t>
            </a: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   </a:t>
            </a:r>
            <a:r>
              <a:rPr lang="en-US" dirty="0">
                <a:solidFill>
                  <a:srgbClr val="FF0000"/>
                </a:solidFill>
              </a:rPr>
              <a:t>C:real;</a:t>
            </a: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   </a:t>
            </a:r>
            <a:r>
              <a:rPr lang="en-US" dirty="0">
                <a:solidFill>
                  <a:srgbClr val="FF0000"/>
                </a:solidFill>
              </a:rPr>
              <a:t>D:boolean;</a:t>
            </a:r>
          </a:p>
          <a:p>
            <a:pPr marL="0" indent="0">
              <a:buNone/>
            </a:pPr>
            <a:r>
              <a:rPr lang="en-US" dirty="0"/>
              <a:t>Begin</a:t>
            </a:r>
          </a:p>
          <a:p>
            <a:pPr marL="0" indent="0">
              <a:buNone/>
            </a:pPr>
            <a:r>
              <a:rPr lang="ru-RU" dirty="0"/>
              <a:t>   </a:t>
            </a:r>
            <a:r>
              <a:rPr lang="en-US" dirty="0"/>
              <a:t>A:= 5,2 ;</a:t>
            </a:r>
          </a:p>
          <a:p>
            <a:pPr marL="0" indent="0">
              <a:buNone/>
            </a:pPr>
            <a:r>
              <a:rPr lang="ru-RU" dirty="0"/>
              <a:t>   </a:t>
            </a:r>
            <a:r>
              <a:rPr lang="en-US" dirty="0"/>
              <a:t>C:=  </a:t>
            </a:r>
            <a:r>
              <a:rPr lang="ru-RU" dirty="0"/>
              <a:t>52</a:t>
            </a:r>
            <a:r>
              <a:rPr lang="en-US" dirty="0"/>
              <a:t>-10=33;</a:t>
            </a:r>
          </a:p>
          <a:p>
            <a:pPr marL="0" indent="0">
              <a:buNone/>
            </a:pPr>
            <a:r>
              <a:rPr lang="ru-RU" dirty="0"/>
              <a:t>   </a:t>
            </a:r>
            <a:r>
              <a:rPr lang="en-US" dirty="0"/>
              <a:t>D:=   9  ;</a:t>
            </a:r>
          </a:p>
          <a:p>
            <a:pPr marL="0" indent="0">
              <a:buNone/>
            </a:pPr>
            <a:r>
              <a:rPr lang="en-US" dirty="0"/>
              <a:t>Write(A,C,D);</a:t>
            </a:r>
          </a:p>
          <a:p>
            <a:pPr marL="0" indent="0">
              <a:buNone/>
            </a:pPr>
            <a:r>
              <a:rPr lang="en-US" dirty="0"/>
              <a:t>End.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1710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17430" y="528034"/>
            <a:ext cx="9040969" cy="798742"/>
          </a:xfrm>
        </p:spPr>
        <p:txBody>
          <a:bodyPr>
            <a:normAutofit/>
          </a:bodyPr>
          <a:lstStyle/>
          <a:p>
            <a:r>
              <a:rPr lang="ru-RU" i="1" dirty="0"/>
              <a:t>Задание 2. Правильно расставить тип данных переменных в разделе описания переменных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61956" y="1918447"/>
            <a:ext cx="2927981" cy="1201271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Общий вид программы</a:t>
            </a:r>
          </a:p>
          <a:p>
            <a:endParaRPr lang="ru-RU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261956" y="2832846"/>
            <a:ext cx="2927981" cy="3079191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7" name="Объект 3"/>
          <p:cNvSpPr>
            <a:spLocks noGrp="1"/>
          </p:cNvSpPr>
          <p:nvPr>
            <p:ph sz="half" idx="2"/>
          </p:nvPr>
        </p:nvSpPr>
        <p:spPr>
          <a:xfrm>
            <a:off x="3668807" y="1918447"/>
            <a:ext cx="2803711" cy="430730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Program p1;</a:t>
            </a:r>
          </a:p>
          <a:p>
            <a:pPr marL="0" indent="0">
              <a:buNone/>
            </a:pPr>
            <a:r>
              <a:rPr lang="en-US" dirty="0"/>
              <a:t>Var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  </a:t>
            </a:r>
            <a:r>
              <a:rPr lang="en-US" dirty="0">
                <a:solidFill>
                  <a:srgbClr val="FF0000"/>
                </a:solidFill>
              </a:rPr>
              <a:t>A:</a:t>
            </a:r>
            <a:r>
              <a:rPr lang="en-US" strike="sngStrike" dirty="0">
                <a:solidFill>
                  <a:srgbClr val="FF0000"/>
                </a:solidFill>
              </a:rPr>
              <a:t>integer</a:t>
            </a:r>
            <a:r>
              <a:rPr lang="en-US" dirty="0">
                <a:solidFill>
                  <a:srgbClr val="FF0000"/>
                </a:solidFill>
              </a:rPr>
              <a:t>;</a:t>
            </a: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   </a:t>
            </a:r>
            <a:r>
              <a:rPr lang="en-US" dirty="0">
                <a:solidFill>
                  <a:srgbClr val="FF0000"/>
                </a:solidFill>
              </a:rPr>
              <a:t>C:</a:t>
            </a:r>
            <a:r>
              <a:rPr lang="en-US" strike="sngStrike" dirty="0">
                <a:solidFill>
                  <a:srgbClr val="FF0000"/>
                </a:solidFill>
              </a:rPr>
              <a:t>real</a:t>
            </a:r>
            <a:r>
              <a:rPr lang="en-US" dirty="0">
                <a:solidFill>
                  <a:srgbClr val="FF0000"/>
                </a:solidFill>
              </a:rPr>
              <a:t>;</a:t>
            </a: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   </a:t>
            </a:r>
            <a:r>
              <a:rPr lang="en-US" dirty="0">
                <a:solidFill>
                  <a:srgbClr val="FF0000"/>
                </a:solidFill>
              </a:rPr>
              <a:t>D:</a:t>
            </a:r>
            <a:r>
              <a:rPr lang="en-US" strike="sngStrike" dirty="0">
                <a:solidFill>
                  <a:srgbClr val="FF0000"/>
                </a:solidFill>
              </a:rPr>
              <a:t>boolean;</a:t>
            </a:r>
          </a:p>
          <a:p>
            <a:pPr marL="0" indent="0">
              <a:buNone/>
            </a:pPr>
            <a:r>
              <a:rPr lang="en-US" dirty="0"/>
              <a:t>Begin</a:t>
            </a:r>
          </a:p>
          <a:p>
            <a:pPr marL="0" indent="0">
              <a:buNone/>
            </a:pPr>
            <a:r>
              <a:rPr lang="ru-RU" dirty="0"/>
              <a:t>   </a:t>
            </a:r>
            <a:r>
              <a:rPr lang="en-US" dirty="0"/>
              <a:t>A:= 5,2 ;</a:t>
            </a:r>
          </a:p>
          <a:p>
            <a:pPr marL="0" indent="0">
              <a:buNone/>
            </a:pPr>
            <a:r>
              <a:rPr lang="ru-RU" dirty="0"/>
              <a:t>   </a:t>
            </a:r>
            <a:r>
              <a:rPr lang="en-US" dirty="0"/>
              <a:t>C:=  </a:t>
            </a:r>
            <a:r>
              <a:rPr lang="ru-RU" dirty="0"/>
              <a:t>52</a:t>
            </a:r>
            <a:r>
              <a:rPr lang="en-US" dirty="0"/>
              <a:t>-10=33;</a:t>
            </a:r>
          </a:p>
          <a:p>
            <a:pPr marL="0" indent="0">
              <a:buNone/>
            </a:pPr>
            <a:r>
              <a:rPr lang="ru-RU" dirty="0"/>
              <a:t>   </a:t>
            </a:r>
            <a:r>
              <a:rPr lang="en-US" dirty="0"/>
              <a:t>D:=   9  ;</a:t>
            </a:r>
          </a:p>
          <a:p>
            <a:pPr marL="0" indent="0">
              <a:buNone/>
            </a:pPr>
            <a:r>
              <a:rPr lang="en-US" dirty="0"/>
              <a:t>Write(A,C,D);</a:t>
            </a:r>
          </a:p>
          <a:p>
            <a:pPr marL="0" indent="0">
              <a:buNone/>
            </a:pPr>
            <a:r>
              <a:rPr lang="en-US" dirty="0"/>
              <a:t>End.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8" name="Объект 3"/>
          <p:cNvSpPr txBox="1">
            <a:spLocks/>
          </p:cNvSpPr>
          <p:nvPr/>
        </p:nvSpPr>
        <p:spPr>
          <a:xfrm>
            <a:off x="8175812" y="1918447"/>
            <a:ext cx="3167215" cy="430730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Program p1;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Var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A:real;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C:boolean;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D:integer;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Begin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/>
              <a:t>   </a:t>
            </a:r>
            <a:r>
              <a:rPr lang="en-US" dirty="0"/>
              <a:t>A:= 5,2 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/>
              <a:t>   </a:t>
            </a:r>
            <a:r>
              <a:rPr lang="en-US" dirty="0"/>
              <a:t>C:=  </a:t>
            </a:r>
            <a:r>
              <a:rPr lang="ru-RU" dirty="0"/>
              <a:t>52</a:t>
            </a:r>
            <a:r>
              <a:rPr lang="en-US" dirty="0"/>
              <a:t>-10=33;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/>
              <a:t>   </a:t>
            </a:r>
            <a:r>
              <a:rPr lang="en-US" dirty="0"/>
              <a:t>D:=   9  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Write(A,C,D);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End.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6982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365126"/>
            <a:ext cx="5157787" cy="4057276"/>
          </a:xfrm>
        </p:spPr>
        <p:txBody>
          <a:bodyPr>
            <a:normAutofit/>
          </a:bodyPr>
          <a:lstStyle/>
          <a:p>
            <a:r>
              <a:rPr lang="ru-RU" i="1" dirty="0"/>
              <a:t>Задание 3. Найдите ошибки в программе</a:t>
            </a:r>
          </a:p>
          <a:p>
            <a:endParaRPr lang="ru-RU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ru-RU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Вопрос 1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r>
              <a:rPr lang="ru-RU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Если ввести значение х = 2, что покажет программа при выводе?</a:t>
            </a:r>
          </a:p>
          <a:p>
            <a:r>
              <a:rPr lang="ru-RU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Вопрос 2. Как называется  алгоритмическая структура, содержащая 2 условия.</a:t>
            </a:r>
          </a:p>
          <a:p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21537" y="365126"/>
            <a:ext cx="5183188" cy="8239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" name="Объект 10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639" y="365127"/>
            <a:ext cx="5348656" cy="6329996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7693" y="4405121"/>
            <a:ext cx="1581440" cy="1331685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1017968" y="4541376"/>
            <a:ext cx="2595219" cy="1197399"/>
          </a:xfrm>
        </p:spPr>
        <p:txBody>
          <a:bodyPr>
            <a:normAutofit fontScale="55000" lnSpcReduction="20000"/>
          </a:bodyPr>
          <a:lstStyle/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Условие задачи: Запишите на языке программирования алгоритм определения принадлежности точки отрезку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a,b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endParaRPr lang="ru-RU" dirty="0"/>
          </a:p>
        </p:txBody>
      </p:sp>
      <p:pic>
        <p:nvPicPr>
          <p:cNvPr id="11" name="Объект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238" y="5888373"/>
            <a:ext cx="3734321" cy="68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447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8078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7351" y="4977156"/>
            <a:ext cx="4428248" cy="1336367"/>
          </a:xfrm>
        </p:spPr>
        <p:txBody>
          <a:bodyPr>
            <a:normAutofit/>
          </a:bodyPr>
          <a:lstStyle/>
          <a:p>
            <a:r>
              <a:rPr lang="ru-RU" sz="1800" b="0" dirty="0"/>
              <a:t>Условие задачи: Запишите на языке программирования алгоритм определения принадлежности точки отрезку </a:t>
            </a:r>
            <a:r>
              <a:rPr lang="en-US" sz="1800" b="0" dirty="0"/>
              <a:t>[</a:t>
            </a:r>
            <a:r>
              <a:rPr lang="en-US" sz="1800" b="0" dirty="0" err="1"/>
              <a:t>a,b</a:t>
            </a:r>
            <a:r>
              <a:rPr lang="en-US" sz="1800" b="0" dirty="0"/>
              <a:t>]</a:t>
            </a:r>
            <a:r>
              <a:rPr lang="ru-RU" sz="1800" b="0" dirty="0"/>
              <a:t> </a:t>
            </a:r>
          </a:p>
          <a:p>
            <a:endParaRPr lang="ru-RU" b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45214" y="771560"/>
            <a:ext cx="4810385" cy="3684588"/>
          </a:xfrm>
        </p:spPr>
        <p:txBody>
          <a:bodyPr/>
          <a:lstStyle/>
          <a:p>
            <a:r>
              <a:rPr lang="ru-RU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Вопрос 1. Если ввести значение х = 2, что покажет программа при выводе?</a:t>
            </a:r>
          </a:p>
          <a:p>
            <a:r>
              <a:rPr lang="ru-RU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Вопрос 2. Как называется  алгоритмическая структура, содержащая 2 условия.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0556" y="3786378"/>
            <a:ext cx="5183188" cy="823912"/>
          </a:xfrm>
        </p:spPr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269726" y="1214652"/>
            <a:ext cx="6827950" cy="4975012"/>
          </a:xfrm>
          <a:prstGeom prst="rect">
            <a:avLst/>
          </a:prstGeom>
        </p:spPr>
      </p:pic>
      <p:pic>
        <p:nvPicPr>
          <p:cNvPr id="8" name="Объект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56" y="4091183"/>
            <a:ext cx="3964224" cy="8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602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759619"/>
          </a:xfrm>
        </p:spPr>
        <p:txBody>
          <a:bodyPr/>
          <a:lstStyle/>
          <a:p>
            <a:r>
              <a:rPr lang="ru-RU" i="1" dirty="0"/>
              <a:t>Цикл с предусловием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337481"/>
            <a:ext cx="5157787" cy="750626"/>
          </a:xfrm>
        </p:spPr>
        <p:txBody>
          <a:bodyPr/>
          <a:lstStyle/>
          <a:p>
            <a:r>
              <a:rPr lang="ru-RU" dirty="0"/>
              <a:t>Алгоритм, записанный в виде блок-схемы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85560" y="1210322"/>
            <a:ext cx="5183188" cy="254317"/>
          </a:xfrm>
        </p:spPr>
        <p:txBody>
          <a:bodyPr>
            <a:normAutofit fontScale="62500" lnSpcReduction="20000"/>
          </a:bodyPr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088107"/>
            <a:ext cx="5183188" cy="410155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Вопрос. </a:t>
            </a:r>
          </a:p>
          <a:p>
            <a:pPr marL="0" indent="0">
              <a:buNone/>
            </a:pPr>
            <a:r>
              <a:rPr lang="ru-RU" dirty="0"/>
              <a:t>1.Какой оператор используется для записи условия 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While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&lt;  &gt;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do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Repeat</a:t>
            </a:r>
            <a:r>
              <a:rPr lang="ru-RU" dirty="0">
                <a:solidFill>
                  <a:srgbClr val="FF0000"/>
                </a:solidFill>
              </a:rPr>
              <a:t> &lt;  &gt;;</a:t>
            </a: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Until</a:t>
            </a:r>
            <a:endParaRPr lang="ru-RU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/>
              <a:t>2.Что будет напечатано в результате выполнения программы</a:t>
            </a:r>
          </a:p>
          <a:p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9787" y="2174220"/>
            <a:ext cx="4397867" cy="4015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861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759619"/>
          </a:xfrm>
        </p:spPr>
        <p:txBody>
          <a:bodyPr/>
          <a:lstStyle/>
          <a:p>
            <a:r>
              <a:rPr lang="ru-RU" i="1" dirty="0"/>
              <a:t>Цикл с предусловием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337481"/>
            <a:ext cx="5157787" cy="750626"/>
          </a:xfrm>
        </p:spPr>
        <p:txBody>
          <a:bodyPr/>
          <a:lstStyle/>
          <a:p>
            <a:r>
              <a:rPr lang="ru-RU" dirty="0"/>
              <a:t>Алгоритм, записанный в виде блок-схемы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85560" y="1210322"/>
            <a:ext cx="5183188" cy="254317"/>
          </a:xfrm>
        </p:spPr>
        <p:txBody>
          <a:bodyPr>
            <a:normAutofit fontScale="62500" lnSpcReduction="20000"/>
          </a:bodyPr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088107"/>
            <a:ext cx="5183188" cy="410155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Вопрос. </a:t>
            </a:r>
          </a:p>
          <a:p>
            <a:pPr marL="0" indent="0">
              <a:buNone/>
            </a:pPr>
            <a:r>
              <a:rPr lang="ru-RU" dirty="0"/>
              <a:t>1.Какой оператор используется для записи условия 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While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&lt;  &gt;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do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Repeat</a:t>
            </a:r>
            <a:r>
              <a:rPr lang="ru-RU" dirty="0">
                <a:solidFill>
                  <a:srgbClr val="FF0000"/>
                </a:solidFill>
              </a:rPr>
              <a:t> &lt;  &gt;;</a:t>
            </a: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Until</a:t>
            </a:r>
            <a:endParaRPr lang="ru-RU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/>
              <a:t>2.Что будет напечатано в результате выполнения программы</a:t>
            </a:r>
          </a:p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9787" y="2237827"/>
            <a:ext cx="4186809" cy="395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27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Цикл с постусловием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4785" y="1524928"/>
            <a:ext cx="5157787" cy="1159391"/>
          </a:xfrm>
        </p:spPr>
        <p:txBody>
          <a:bodyPr/>
          <a:lstStyle/>
          <a:p>
            <a:r>
              <a:rPr lang="ru-RU" dirty="0"/>
              <a:t>Алгоритм, записанный в виде блок-схемы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150389"/>
            <a:ext cx="5183188" cy="8239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Объект 5"/>
          <p:cNvSpPr>
            <a:spLocks noGrp="1"/>
          </p:cNvSpPr>
          <p:nvPr>
            <p:ph sz="quarter" idx="4"/>
          </p:nvPr>
        </p:nvSpPr>
        <p:spPr>
          <a:xfrm>
            <a:off x="6172200" y="2257914"/>
            <a:ext cx="5183188" cy="393174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Вопрос. </a:t>
            </a:r>
          </a:p>
          <a:p>
            <a:pPr marL="0" indent="0">
              <a:buNone/>
            </a:pPr>
            <a:r>
              <a:rPr lang="ru-RU" dirty="0"/>
              <a:t>1.Какой оператор используется для записи условия 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While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&lt;  &gt;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do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Repeat</a:t>
            </a:r>
            <a:r>
              <a:rPr lang="ru-RU" dirty="0">
                <a:solidFill>
                  <a:srgbClr val="FF0000"/>
                </a:solidFill>
              </a:rPr>
              <a:t> &lt;  &gt;;</a:t>
            </a: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Until</a:t>
            </a:r>
            <a:endParaRPr lang="ru-RU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/>
              <a:t>2.Что будет напечатано в результате выполнения программы</a:t>
            </a:r>
          </a:p>
          <a:p>
            <a:endParaRPr lang="ru-RU" dirty="0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930400" y="2194606"/>
            <a:ext cx="3077029" cy="445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927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Цикл с постусловием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4785" y="1524928"/>
            <a:ext cx="5157787" cy="1159391"/>
          </a:xfrm>
        </p:spPr>
        <p:txBody>
          <a:bodyPr/>
          <a:lstStyle/>
          <a:p>
            <a:r>
              <a:rPr lang="ru-RU" dirty="0"/>
              <a:t>Алгоритм, записанный в виде блок-схемы</a:t>
            </a:r>
          </a:p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626919" y="2257914"/>
            <a:ext cx="3306743" cy="4560643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150389"/>
            <a:ext cx="5183188" cy="8239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Объект 5"/>
          <p:cNvSpPr>
            <a:spLocks noGrp="1"/>
          </p:cNvSpPr>
          <p:nvPr>
            <p:ph sz="quarter" idx="4"/>
          </p:nvPr>
        </p:nvSpPr>
        <p:spPr>
          <a:xfrm>
            <a:off x="6172200" y="2257914"/>
            <a:ext cx="5183188" cy="393174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Вопрос. </a:t>
            </a:r>
          </a:p>
          <a:p>
            <a:pPr marL="0" indent="0">
              <a:buNone/>
            </a:pPr>
            <a:r>
              <a:rPr lang="ru-RU" dirty="0"/>
              <a:t>1.Какой оператор используется для записи условия 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While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&lt;  &gt;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do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Repeat</a:t>
            </a:r>
            <a:r>
              <a:rPr lang="ru-RU" dirty="0">
                <a:solidFill>
                  <a:srgbClr val="FF0000"/>
                </a:solidFill>
              </a:rPr>
              <a:t> &lt;  &gt;;</a:t>
            </a: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Until</a:t>
            </a:r>
            <a:endParaRPr lang="ru-RU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/>
              <a:t>2.Что будет напечатано в результате выполнения программы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92858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Цикл с параметром (со счетчиком)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Алгоритм, записанный в виде блок-схемы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638795" y="2535003"/>
            <a:ext cx="4036291" cy="4109946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487886" y="1681163"/>
            <a:ext cx="4867502" cy="823912"/>
          </a:xfrm>
        </p:spPr>
        <p:txBody>
          <a:bodyPr/>
          <a:lstStyle/>
          <a:p>
            <a:r>
              <a:rPr lang="ru-RU" dirty="0"/>
              <a:t>Вопрос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896961"/>
            <a:ext cx="5183188" cy="3684588"/>
          </a:xfrm>
        </p:spPr>
        <p:txBody>
          <a:bodyPr/>
          <a:lstStyle/>
          <a:p>
            <a:r>
              <a:rPr lang="ru-RU" dirty="0"/>
              <a:t>Что будет напечатано в результате выполнения программы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03279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Одномерный массив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563673" y="1681163"/>
            <a:ext cx="433902" cy="45085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59099" y="1278611"/>
            <a:ext cx="3616097" cy="4911052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i="1" dirty="0"/>
              <a:t>Вопрос: Что будет показано при выводе результата программы?</a:t>
            </a:r>
          </a:p>
        </p:txBody>
      </p:sp>
    </p:spTree>
    <p:extLst>
      <p:ext uri="{BB962C8B-B14F-4D97-AF65-F5344CB8AC3E}">
        <p14:creationId xmlns:p14="http://schemas.microsoft.com/office/powerpoint/2010/main" val="26449448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25792" y="1681162"/>
            <a:ext cx="871783" cy="47840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i="1" dirty="0"/>
              <a:t>Вопрос: Что будет показано при выводе результата программы?</a:t>
            </a:r>
          </a:p>
          <a:p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06400" y="193513"/>
            <a:ext cx="4348271" cy="599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6651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25792" y="1681162"/>
            <a:ext cx="871783" cy="478403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8000" y="592428"/>
            <a:ext cx="4372234" cy="6056861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i="1" dirty="0"/>
              <a:t>Вопрос: Что будет показано при выводе результата программы?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90555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61397" y="1681163"/>
            <a:ext cx="936178" cy="45085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i="1" dirty="0"/>
              <a:t>Вопрос: Что будет показано при выводе результата программы?</a:t>
            </a:r>
          </a:p>
          <a:p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46743" y="288174"/>
            <a:ext cx="4611545" cy="590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7869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61397" y="1681163"/>
            <a:ext cx="936178" cy="45085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3792" y="544270"/>
            <a:ext cx="4252696" cy="5645393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i="1" dirty="0"/>
              <a:t>Вопрос: Что будет показано при выводе результата программы?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00086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hlinkClick r:id="rId2"/>
              </a:rPr>
              <a:t>Тест массив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8918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1232</TotalTime>
  <Words>612</Words>
  <Application>Microsoft Office PowerPoint</Application>
  <PresentationFormat>Широкоэкранный</PresentationFormat>
  <Paragraphs>121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Тема Office</vt:lpstr>
      <vt:lpstr>Тема: Обобщение  и систематизации знаний по теме алгоритмы и программирование</vt:lpstr>
      <vt:lpstr>Алгоритм </vt:lpstr>
      <vt:lpstr>Основные алгоритмические структуры</vt:lpstr>
      <vt:lpstr>Алгоритм может быть записан в виде блок схемы. </vt:lpstr>
      <vt:lpstr>Алгоритм, написанный на языке понятном компьютеру, на языке программирования  – это компьютерная программа. </vt:lpstr>
      <vt:lpstr>     Основой языка программирования является алфавит - набор допустимых символов, которые можно использовать для записи программы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Цикл с предусловием</vt:lpstr>
      <vt:lpstr>Цикл с предусловием</vt:lpstr>
      <vt:lpstr>Цикл с постусловием</vt:lpstr>
      <vt:lpstr>Цикл с постусловием</vt:lpstr>
      <vt:lpstr>Цикл с параметром (со счетчиком)</vt:lpstr>
      <vt:lpstr>Одномерный массив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Nina Tayurskaya</dc:creator>
  <cp:lastModifiedBy>Nina Tayurskaya</cp:lastModifiedBy>
  <cp:revision>131</cp:revision>
  <dcterms:created xsi:type="dcterms:W3CDTF">2017-03-05T06:02:04Z</dcterms:created>
  <dcterms:modified xsi:type="dcterms:W3CDTF">2017-03-06T18:14:41Z</dcterms:modified>
</cp:coreProperties>
</file>